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55" r:id="rId2"/>
    <p:sldId id="481" r:id="rId3"/>
    <p:sldId id="482" r:id="rId4"/>
    <p:sldId id="483" r:id="rId5"/>
    <p:sldId id="485" r:id="rId6"/>
    <p:sldId id="486" r:id="rId7"/>
    <p:sldId id="487" r:id="rId8"/>
    <p:sldId id="488" r:id="rId9"/>
    <p:sldId id="489" r:id="rId10"/>
    <p:sldId id="491" r:id="rId11"/>
    <p:sldId id="490" r:id="rId12"/>
    <p:sldId id="492" r:id="rId13"/>
    <p:sldId id="493" r:id="rId14"/>
    <p:sldId id="457" r:id="rId15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AF6"/>
    <a:srgbClr val="BDD7EE"/>
    <a:srgbClr val="C5E0B4"/>
    <a:srgbClr val="D3EAF7"/>
    <a:srgbClr val="D6E8EB"/>
    <a:srgbClr val="6390B9"/>
    <a:srgbClr val="FAB073"/>
    <a:srgbClr val="DFD0D0"/>
    <a:srgbClr val="EA989E"/>
    <a:srgbClr val="30B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172" autoAdjust="0"/>
  </p:normalViewPr>
  <p:slideViewPr>
    <p:cSldViewPr snapToGrid="0">
      <p:cViewPr varScale="1">
        <p:scale>
          <a:sx n="115" d="100"/>
          <a:sy n="115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01.03.2023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8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16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005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301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466B-9651-4F21-BD55-1FFB048353F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8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08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78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19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119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6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45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11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tags" Target="../tags/tag13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hyperlink" Target="mailto:vopros@prosv.ru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3553" y="2672217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0050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1566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0" name="Freeform 38"/>
          <p:cNvSpPr>
            <a:spLocks noEditPoints="1"/>
          </p:cNvSpPr>
          <p:nvPr/>
        </p:nvSpPr>
        <p:spPr bwMode="auto">
          <a:xfrm>
            <a:off x="11074901" y="1789685"/>
            <a:ext cx="384377" cy="576291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1" name="Freeform 39"/>
          <p:cNvSpPr>
            <a:spLocks noEditPoints="1"/>
          </p:cNvSpPr>
          <p:nvPr/>
        </p:nvSpPr>
        <p:spPr bwMode="auto">
          <a:xfrm>
            <a:off x="6540438" y="3077747"/>
            <a:ext cx="588580" cy="492248"/>
          </a:xfrm>
          <a:custGeom>
            <a:avLst/>
            <a:gdLst>
              <a:gd name="T0" fmla="*/ 143 w 859"/>
              <a:gd name="T1" fmla="*/ 0 h 716"/>
              <a:gd name="T2" fmla="*/ 716 w 859"/>
              <a:gd name="T3" fmla="*/ 0 h 716"/>
              <a:gd name="T4" fmla="*/ 859 w 859"/>
              <a:gd name="T5" fmla="*/ 143 h 716"/>
              <a:gd name="T6" fmla="*/ 716 w 859"/>
              <a:gd name="T7" fmla="*/ 287 h 716"/>
              <a:gd name="T8" fmla="*/ 573 w 859"/>
              <a:gd name="T9" fmla="*/ 143 h 716"/>
              <a:gd name="T10" fmla="*/ 644 w 859"/>
              <a:gd name="T11" fmla="*/ 143 h 716"/>
              <a:gd name="T12" fmla="*/ 716 w 859"/>
              <a:gd name="T13" fmla="*/ 215 h 716"/>
              <a:gd name="T14" fmla="*/ 788 w 859"/>
              <a:gd name="T15" fmla="*/ 143 h 716"/>
              <a:gd name="T16" fmla="*/ 716 w 859"/>
              <a:gd name="T17" fmla="*/ 72 h 716"/>
              <a:gd name="T18" fmla="*/ 143 w 859"/>
              <a:gd name="T19" fmla="*/ 72 h 716"/>
              <a:gd name="T20" fmla="*/ 71 w 859"/>
              <a:gd name="T21" fmla="*/ 143 h 716"/>
              <a:gd name="T22" fmla="*/ 143 w 859"/>
              <a:gd name="T23" fmla="*/ 215 h 716"/>
              <a:gd name="T24" fmla="*/ 215 w 859"/>
              <a:gd name="T25" fmla="*/ 143 h 716"/>
              <a:gd name="T26" fmla="*/ 286 w 859"/>
              <a:gd name="T27" fmla="*/ 143 h 716"/>
              <a:gd name="T28" fmla="*/ 143 w 859"/>
              <a:gd name="T29" fmla="*/ 287 h 716"/>
              <a:gd name="T30" fmla="*/ 0 w 859"/>
              <a:gd name="T31" fmla="*/ 143 h 716"/>
              <a:gd name="T32" fmla="*/ 143 w 859"/>
              <a:gd name="T33" fmla="*/ 0 h 716"/>
              <a:gd name="T34" fmla="*/ 465 w 859"/>
              <a:gd name="T35" fmla="*/ 143 h 716"/>
              <a:gd name="T36" fmla="*/ 465 w 859"/>
              <a:gd name="T37" fmla="*/ 573 h 716"/>
              <a:gd name="T38" fmla="*/ 394 w 859"/>
              <a:gd name="T39" fmla="*/ 573 h 716"/>
              <a:gd name="T40" fmla="*/ 394 w 859"/>
              <a:gd name="T41" fmla="*/ 143 h 716"/>
              <a:gd name="T42" fmla="*/ 465 w 859"/>
              <a:gd name="T43" fmla="*/ 143 h 716"/>
              <a:gd name="T44" fmla="*/ 322 w 859"/>
              <a:gd name="T45" fmla="*/ 262 h 716"/>
              <a:gd name="T46" fmla="*/ 322 w 859"/>
              <a:gd name="T47" fmla="*/ 573 h 716"/>
              <a:gd name="T48" fmla="*/ 251 w 859"/>
              <a:gd name="T49" fmla="*/ 573 h 716"/>
              <a:gd name="T50" fmla="*/ 251 w 859"/>
              <a:gd name="T51" fmla="*/ 329 h 716"/>
              <a:gd name="T52" fmla="*/ 322 w 859"/>
              <a:gd name="T53" fmla="*/ 262 h 716"/>
              <a:gd name="T54" fmla="*/ 609 w 859"/>
              <a:gd name="T55" fmla="*/ 329 h 716"/>
              <a:gd name="T56" fmla="*/ 609 w 859"/>
              <a:gd name="T57" fmla="*/ 573 h 716"/>
              <a:gd name="T58" fmla="*/ 537 w 859"/>
              <a:gd name="T59" fmla="*/ 573 h 716"/>
              <a:gd name="T60" fmla="*/ 537 w 859"/>
              <a:gd name="T61" fmla="*/ 262 h 716"/>
              <a:gd name="T62" fmla="*/ 609 w 859"/>
              <a:gd name="T63" fmla="*/ 329 h 716"/>
              <a:gd name="T64" fmla="*/ 716 w 859"/>
              <a:gd name="T65" fmla="*/ 716 h 716"/>
              <a:gd name="T66" fmla="*/ 143 w 859"/>
              <a:gd name="T67" fmla="*/ 716 h 716"/>
              <a:gd name="T68" fmla="*/ 143 w 859"/>
              <a:gd name="T69" fmla="*/ 645 h 716"/>
              <a:gd name="T70" fmla="*/ 716 w 859"/>
              <a:gd name="T71" fmla="*/ 645 h 716"/>
              <a:gd name="T72" fmla="*/ 716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143" y="0"/>
                </a:moveTo>
                <a:lnTo>
                  <a:pt x="716" y="0"/>
                </a:lnTo>
                <a:cubicBezTo>
                  <a:pt x="795" y="0"/>
                  <a:pt x="859" y="64"/>
                  <a:pt x="859" y="143"/>
                </a:cubicBezTo>
                <a:cubicBezTo>
                  <a:pt x="859" y="222"/>
                  <a:pt x="795" y="287"/>
                  <a:pt x="716" y="287"/>
                </a:cubicBezTo>
                <a:cubicBezTo>
                  <a:pt x="637" y="287"/>
                  <a:pt x="573" y="215"/>
                  <a:pt x="573" y="143"/>
                </a:cubicBezTo>
                <a:lnTo>
                  <a:pt x="644" y="143"/>
                </a:lnTo>
                <a:cubicBezTo>
                  <a:pt x="644" y="179"/>
                  <a:pt x="677" y="215"/>
                  <a:pt x="716" y="215"/>
                </a:cubicBezTo>
                <a:cubicBezTo>
                  <a:pt x="755" y="215"/>
                  <a:pt x="788" y="183"/>
                  <a:pt x="788" y="143"/>
                </a:cubicBezTo>
                <a:cubicBezTo>
                  <a:pt x="788" y="104"/>
                  <a:pt x="755" y="72"/>
                  <a:pt x="716" y="72"/>
                </a:cubicBezTo>
                <a:lnTo>
                  <a:pt x="143" y="72"/>
                </a:lnTo>
                <a:cubicBezTo>
                  <a:pt x="104" y="72"/>
                  <a:pt x="71" y="104"/>
                  <a:pt x="71" y="143"/>
                </a:cubicBezTo>
                <a:cubicBezTo>
                  <a:pt x="71" y="183"/>
                  <a:pt x="104" y="215"/>
                  <a:pt x="143" y="215"/>
                </a:cubicBezTo>
                <a:cubicBezTo>
                  <a:pt x="183" y="215"/>
                  <a:pt x="215" y="179"/>
                  <a:pt x="215" y="143"/>
                </a:cubicBezTo>
                <a:lnTo>
                  <a:pt x="286" y="143"/>
                </a:lnTo>
                <a:cubicBezTo>
                  <a:pt x="286" y="215"/>
                  <a:pt x="222" y="287"/>
                  <a:pt x="143" y="287"/>
                </a:cubicBezTo>
                <a:cubicBezTo>
                  <a:pt x="64" y="287"/>
                  <a:pt x="0" y="222"/>
                  <a:pt x="0" y="143"/>
                </a:cubicBezTo>
                <a:cubicBezTo>
                  <a:pt x="0" y="64"/>
                  <a:pt x="64" y="0"/>
                  <a:pt x="143" y="0"/>
                </a:cubicBezTo>
                <a:close/>
                <a:moveTo>
                  <a:pt x="465" y="143"/>
                </a:moveTo>
                <a:lnTo>
                  <a:pt x="465" y="573"/>
                </a:lnTo>
                <a:lnTo>
                  <a:pt x="394" y="573"/>
                </a:lnTo>
                <a:lnTo>
                  <a:pt x="394" y="143"/>
                </a:lnTo>
                <a:lnTo>
                  <a:pt x="465" y="143"/>
                </a:lnTo>
                <a:close/>
                <a:moveTo>
                  <a:pt x="322" y="262"/>
                </a:moveTo>
                <a:lnTo>
                  <a:pt x="322" y="573"/>
                </a:lnTo>
                <a:lnTo>
                  <a:pt x="251" y="573"/>
                </a:lnTo>
                <a:lnTo>
                  <a:pt x="251" y="329"/>
                </a:lnTo>
                <a:cubicBezTo>
                  <a:pt x="286" y="313"/>
                  <a:pt x="286" y="290"/>
                  <a:pt x="322" y="262"/>
                </a:cubicBezTo>
                <a:close/>
                <a:moveTo>
                  <a:pt x="609" y="329"/>
                </a:moveTo>
                <a:lnTo>
                  <a:pt x="609" y="573"/>
                </a:lnTo>
                <a:lnTo>
                  <a:pt x="537" y="573"/>
                </a:lnTo>
                <a:lnTo>
                  <a:pt x="537" y="262"/>
                </a:lnTo>
                <a:cubicBezTo>
                  <a:pt x="573" y="290"/>
                  <a:pt x="573" y="313"/>
                  <a:pt x="609" y="329"/>
                </a:cubicBezTo>
                <a:close/>
                <a:moveTo>
                  <a:pt x="716" y="716"/>
                </a:moveTo>
                <a:lnTo>
                  <a:pt x="143" y="716"/>
                </a:lnTo>
                <a:lnTo>
                  <a:pt x="143" y="645"/>
                </a:lnTo>
                <a:lnTo>
                  <a:pt x="716" y="645"/>
                </a:lnTo>
                <a:lnTo>
                  <a:pt x="716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636625" y="3005710"/>
            <a:ext cx="546537" cy="591303"/>
            <a:chOff x="477468" y="2705515"/>
            <a:chExt cx="409903" cy="443477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1" name="Freeform 49"/>
          <p:cNvSpPr>
            <a:spLocks noEditPoints="1"/>
          </p:cNvSpPr>
          <p:nvPr/>
        </p:nvSpPr>
        <p:spPr bwMode="auto">
          <a:xfrm>
            <a:off x="3645588" y="524545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2" name="Freeform 50"/>
          <p:cNvSpPr>
            <a:spLocks noEditPoints="1"/>
          </p:cNvSpPr>
          <p:nvPr/>
        </p:nvSpPr>
        <p:spPr bwMode="auto">
          <a:xfrm>
            <a:off x="9543392" y="3005710"/>
            <a:ext cx="492485" cy="516260"/>
          </a:xfrm>
          <a:custGeom>
            <a:avLst/>
            <a:gdLst>
              <a:gd name="T0" fmla="*/ 485 w 716"/>
              <a:gd name="T1" fmla="*/ 614 h 752"/>
              <a:gd name="T2" fmla="*/ 465 w 716"/>
              <a:gd name="T3" fmla="*/ 624 h 752"/>
              <a:gd name="T4" fmla="*/ 465 w 716"/>
              <a:gd name="T5" fmla="*/ 680 h 752"/>
              <a:gd name="T6" fmla="*/ 394 w 716"/>
              <a:gd name="T7" fmla="*/ 680 h 752"/>
              <a:gd name="T8" fmla="*/ 394 w 716"/>
              <a:gd name="T9" fmla="*/ 483 h 752"/>
              <a:gd name="T10" fmla="*/ 523 w 716"/>
              <a:gd name="T11" fmla="*/ 387 h 752"/>
              <a:gd name="T12" fmla="*/ 480 w 716"/>
              <a:gd name="T13" fmla="*/ 329 h 752"/>
              <a:gd name="T14" fmla="*/ 358 w 716"/>
              <a:gd name="T15" fmla="*/ 421 h 752"/>
              <a:gd name="T16" fmla="*/ 236 w 716"/>
              <a:gd name="T17" fmla="*/ 329 h 752"/>
              <a:gd name="T18" fmla="*/ 193 w 716"/>
              <a:gd name="T19" fmla="*/ 387 h 752"/>
              <a:gd name="T20" fmla="*/ 322 w 716"/>
              <a:gd name="T21" fmla="*/ 483 h 752"/>
              <a:gd name="T22" fmla="*/ 322 w 716"/>
              <a:gd name="T23" fmla="*/ 680 h 752"/>
              <a:gd name="T24" fmla="*/ 250 w 716"/>
              <a:gd name="T25" fmla="*/ 680 h 752"/>
              <a:gd name="T26" fmla="*/ 250 w 716"/>
              <a:gd name="T27" fmla="*/ 624 h 752"/>
              <a:gd name="T28" fmla="*/ 231 w 716"/>
              <a:gd name="T29" fmla="*/ 614 h 752"/>
              <a:gd name="T30" fmla="*/ 71 w 716"/>
              <a:gd name="T31" fmla="*/ 358 h 752"/>
              <a:gd name="T32" fmla="*/ 358 w 716"/>
              <a:gd name="T33" fmla="*/ 71 h 752"/>
              <a:gd name="T34" fmla="*/ 644 w 716"/>
              <a:gd name="T35" fmla="*/ 358 h 752"/>
              <a:gd name="T36" fmla="*/ 485 w 716"/>
              <a:gd name="T37" fmla="*/ 614 h 752"/>
              <a:gd name="T38" fmla="*/ 358 w 716"/>
              <a:gd name="T39" fmla="*/ 0 h 752"/>
              <a:gd name="T40" fmla="*/ 0 w 716"/>
              <a:gd name="T41" fmla="*/ 358 h 752"/>
              <a:gd name="T42" fmla="*/ 179 w 716"/>
              <a:gd name="T43" fmla="*/ 668 h 752"/>
              <a:gd name="T44" fmla="*/ 179 w 716"/>
              <a:gd name="T45" fmla="*/ 752 h 752"/>
              <a:gd name="T46" fmla="*/ 537 w 716"/>
              <a:gd name="T47" fmla="*/ 752 h 752"/>
              <a:gd name="T48" fmla="*/ 537 w 716"/>
              <a:gd name="T49" fmla="*/ 668 h 752"/>
              <a:gd name="T50" fmla="*/ 716 w 716"/>
              <a:gd name="T51" fmla="*/ 358 h 752"/>
              <a:gd name="T52" fmla="*/ 358 w 716"/>
              <a:gd name="T53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6" h="752">
                <a:moveTo>
                  <a:pt x="485" y="614"/>
                </a:moveTo>
                <a:lnTo>
                  <a:pt x="465" y="624"/>
                </a:lnTo>
                <a:lnTo>
                  <a:pt x="465" y="680"/>
                </a:lnTo>
                <a:lnTo>
                  <a:pt x="394" y="680"/>
                </a:lnTo>
                <a:lnTo>
                  <a:pt x="394" y="483"/>
                </a:lnTo>
                <a:lnTo>
                  <a:pt x="523" y="387"/>
                </a:lnTo>
                <a:lnTo>
                  <a:pt x="480" y="329"/>
                </a:lnTo>
                <a:lnTo>
                  <a:pt x="358" y="421"/>
                </a:lnTo>
                <a:lnTo>
                  <a:pt x="236" y="329"/>
                </a:lnTo>
                <a:lnTo>
                  <a:pt x="193" y="387"/>
                </a:lnTo>
                <a:lnTo>
                  <a:pt x="322" y="483"/>
                </a:lnTo>
                <a:lnTo>
                  <a:pt x="322" y="680"/>
                </a:lnTo>
                <a:lnTo>
                  <a:pt x="250" y="680"/>
                </a:lnTo>
                <a:lnTo>
                  <a:pt x="250" y="624"/>
                </a:lnTo>
                <a:lnTo>
                  <a:pt x="231" y="614"/>
                </a:lnTo>
                <a:cubicBezTo>
                  <a:pt x="132" y="566"/>
                  <a:pt x="71" y="467"/>
                  <a:pt x="71" y="358"/>
                </a:cubicBezTo>
                <a:cubicBezTo>
                  <a:pt x="71" y="200"/>
                  <a:pt x="200" y="71"/>
                  <a:pt x="358" y="71"/>
                </a:cubicBezTo>
                <a:cubicBezTo>
                  <a:pt x="516" y="71"/>
                  <a:pt x="644" y="200"/>
                  <a:pt x="644" y="358"/>
                </a:cubicBezTo>
                <a:cubicBezTo>
                  <a:pt x="644" y="467"/>
                  <a:pt x="583" y="566"/>
                  <a:pt x="485" y="614"/>
                </a:cubicBezTo>
                <a:close/>
                <a:moveTo>
                  <a:pt x="358" y="0"/>
                </a:moveTo>
                <a:cubicBezTo>
                  <a:pt x="160" y="0"/>
                  <a:pt x="0" y="160"/>
                  <a:pt x="0" y="358"/>
                </a:cubicBezTo>
                <a:cubicBezTo>
                  <a:pt x="0" y="487"/>
                  <a:pt x="68" y="604"/>
                  <a:pt x="179" y="668"/>
                </a:cubicBezTo>
                <a:lnTo>
                  <a:pt x="179" y="752"/>
                </a:lnTo>
                <a:lnTo>
                  <a:pt x="537" y="752"/>
                </a:lnTo>
                <a:lnTo>
                  <a:pt x="537" y="668"/>
                </a:lnTo>
                <a:cubicBezTo>
                  <a:pt x="648" y="604"/>
                  <a:pt x="716" y="487"/>
                  <a:pt x="716" y="358"/>
                </a:cubicBezTo>
                <a:cubicBezTo>
                  <a:pt x="716" y="160"/>
                  <a:pt x="555" y="0"/>
                  <a:pt x="3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3" name="Rectangle 51"/>
          <p:cNvSpPr>
            <a:spLocks noChangeArrowheads="1"/>
          </p:cNvSpPr>
          <p:nvPr/>
        </p:nvSpPr>
        <p:spPr bwMode="auto">
          <a:xfrm>
            <a:off x="9666515" y="3569995"/>
            <a:ext cx="246243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630619" y="562065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93" name="Freeform 71"/>
          <p:cNvSpPr>
            <a:spLocks noEditPoints="1"/>
          </p:cNvSpPr>
          <p:nvPr/>
        </p:nvSpPr>
        <p:spPr bwMode="auto">
          <a:xfrm>
            <a:off x="6540438" y="532048"/>
            <a:ext cx="588580" cy="576291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1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569" y="4467780"/>
            <a:ext cx="11692856" cy="1107996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НАГЛЯДНЫЕ ПОСОБИЯ</a:t>
            </a:r>
          </a:p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ИЗДАТЕЛЬСТВА «ПРОСВЕЩЕНИЕ»</a:t>
            </a:r>
            <a:endParaRPr lang="ru-RU" sz="4000" dirty="0" smtClean="0">
              <a:solidFill>
                <a:srgbClr val="2D2B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 для 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7573450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47"/>
          <p:cNvSpPr>
            <a:spLocks noEditPoints="1"/>
          </p:cNvSpPr>
          <p:nvPr/>
        </p:nvSpPr>
        <p:spPr bwMode="auto">
          <a:xfrm>
            <a:off x="3761951" y="3158110"/>
            <a:ext cx="540532" cy="591300"/>
          </a:xfrm>
          <a:custGeom>
            <a:avLst/>
            <a:gdLst>
              <a:gd name="T0" fmla="*/ 716 w 787"/>
              <a:gd name="T1" fmla="*/ 179 h 859"/>
              <a:gd name="T2" fmla="*/ 501 w 787"/>
              <a:gd name="T3" fmla="*/ 179 h 859"/>
              <a:gd name="T4" fmla="*/ 501 w 787"/>
              <a:gd name="T5" fmla="*/ 71 h 859"/>
              <a:gd name="T6" fmla="*/ 716 w 787"/>
              <a:gd name="T7" fmla="*/ 71 h 859"/>
              <a:gd name="T8" fmla="*/ 716 w 787"/>
              <a:gd name="T9" fmla="*/ 179 h 859"/>
              <a:gd name="T10" fmla="*/ 716 w 787"/>
              <a:gd name="T11" fmla="*/ 682 h 859"/>
              <a:gd name="T12" fmla="*/ 608 w 787"/>
              <a:gd name="T13" fmla="*/ 767 h 859"/>
              <a:gd name="T14" fmla="*/ 501 w 787"/>
              <a:gd name="T15" fmla="*/ 682 h 859"/>
              <a:gd name="T16" fmla="*/ 501 w 787"/>
              <a:gd name="T17" fmla="*/ 250 h 859"/>
              <a:gd name="T18" fmla="*/ 716 w 787"/>
              <a:gd name="T19" fmla="*/ 250 h 859"/>
              <a:gd name="T20" fmla="*/ 716 w 787"/>
              <a:gd name="T21" fmla="*/ 682 h 859"/>
              <a:gd name="T22" fmla="*/ 429 w 787"/>
              <a:gd name="T23" fmla="*/ 0 h 859"/>
              <a:gd name="T24" fmla="*/ 429 w 787"/>
              <a:gd name="T25" fmla="*/ 716 h 859"/>
              <a:gd name="T26" fmla="*/ 608 w 787"/>
              <a:gd name="T27" fmla="*/ 859 h 859"/>
              <a:gd name="T28" fmla="*/ 787 w 787"/>
              <a:gd name="T29" fmla="*/ 716 h 859"/>
              <a:gd name="T30" fmla="*/ 787 w 787"/>
              <a:gd name="T31" fmla="*/ 0 h 859"/>
              <a:gd name="T32" fmla="*/ 429 w 787"/>
              <a:gd name="T33" fmla="*/ 0 h 859"/>
              <a:gd name="T34" fmla="*/ 71 w 787"/>
              <a:gd name="T35" fmla="*/ 71 h 859"/>
              <a:gd name="T36" fmla="*/ 286 w 787"/>
              <a:gd name="T37" fmla="*/ 71 h 859"/>
              <a:gd name="T38" fmla="*/ 286 w 787"/>
              <a:gd name="T39" fmla="*/ 215 h 859"/>
              <a:gd name="T40" fmla="*/ 143 w 787"/>
              <a:gd name="T41" fmla="*/ 215 h 859"/>
              <a:gd name="T42" fmla="*/ 143 w 787"/>
              <a:gd name="T43" fmla="*/ 286 h 859"/>
              <a:gd name="T44" fmla="*/ 286 w 787"/>
              <a:gd name="T45" fmla="*/ 286 h 859"/>
              <a:gd name="T46" fmla="*/ 286 w 787"/>
              <a:gd name="T47" fmla="*/ 394 h 859"/>
              <a:gd name="T48" fmla="*/ 143 w 787"/>
              <a:gd name="T49" fmla="*/ 394 h 859"/>
              <a:gd name="T50" fmla="*/ 143 w 787"/>
              <a:gd name="T51" fmla="*/ 465 h 859"/>
              <a:gd name="T52" fmla="*/ 286 w 787"/>
              <a:gd name="T53" fmla="*/ 465 h 859"/>
              <a:gd name="T54" fmla="*/ 286 w 787"/>
              <a:gd name="T55" fmla="*/ 573 h 859"/>
              <a:gd name="T56" fmla="*/ 143 w 787"/>
              <a:gd name="T57" fmla="*/ 573 h 859"/>
              <a:gd name="T58" fmla="*/ 143 w 787"/>
              <a:gd name="T59" fmla="*/ 644 h 859"/>
              <a:gd name="T60" fmla="*/ 286 w 787"/>
              <a:gd name="T61" fmla="*/ 644 h 859"/>
              <a:gd name="T62" fmla="*/ 286 w 787"/>
              <a:gd name="T63" fmla="*/ 788 h 859"/>
              <a:gd name="T64" fmla="*/ 71 w 787"/>
              <a:gd name="T65" fmla="*/ 788 h 859"/>
              <a:gd name="T66" fmla="*/ 71 w 787"/>
              <a:gd name="T67" fmla="*/ 71 h 859"/>
              <a:gd name="T68" fmla="*/ 0 w 787"/>
              <a:gd name="T69" fmla="*/ 859 h 859"/>
              <a:gd name="T70" fmla="*/ 358 w 787"/>
              <a:gd name="T71" fmla="*/ 859 h 859"/>
              <a:gd name="T72" fmla="*/ 358 w 787"/>
              <a:gd name="T73" fmla="*/ 0 h 859"/>
              <a:gd name="T74" fmla="*/ 0 w 787"/>
              <a:gd name="T75" fmla="*/ 0 h 859"/>
              <a:gd name="T76" fmla="*/ 0 w 787"/>
              <a:gd name="T77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7" h="859">
                <a:moveTo>
                  <a:pt x="716" y="179"/>
                </a:moveTo>
                <a:lnTo>
                  <a:pt x="501" y="179"/>
                </a:lnTo>
                <a:lnTo>
                  <a:pt x="501" y="71"/>
                </a:lnTo>
                <a:lnTo>
                  <a:pt x="716" y="71"/>
                </a:lnTo>
                <a:lnTo>
                  <a:pt x="716" y="179"/>
                </a:lnTo>
                <a:close/>
                <a:moveTo>
                  <a:pt x="716" y="682"/>
                </a:moveTo>
                <a:lnTo>
                  <a:pt x="608" y="767"/>
                </a:lnTo>
                <a:lnTo>
                  <a:pt x="501" y="682"/>
                </a:lnTo>
                <a:lnTo>
                  <a:pt x="501" y="250"/>
                </a:lnTo>
                <a:lnTo>
                  <a:pt x="716" y="250"/>
                </a:lnTo>
                <a:lnTo>
                  <a:pt x="716" y="682"/>
                </a:lnTo>
                <a:close/>
                <a:moveTo>
                  <a:pt x="429" y="0"/>
                </a:moveTo>
                <a:lnTo>
                  <a:pt x="429" y="716"/>
                </a:lnTo>
                <a:lnTo>
                  <a:pt x="608" y="859"/>
                </a:lnTo>
                <a:lnTo>
                  <a:pt x="787" y="716"/>
                </a:lnTo>
                <a:lnTo>
                  <a:pt x="787" y="0"/>
                </a:lnTo>
                <a:lnTo>
                  <a:pt x="429" y="0"/>
                </a:lnTo>
                <a:close/>
                <a:moveTo>
                  <a:pt x="71" y="71"/>
                </a:moveTo>
                <a:lnTo>
                  <a:pt x="286" y="71"/>
                </a:lnTo>
                <a:lnTo>
                  <a:pt x="286" y="215"/>
                </a:lnTo>
                <a:lnTo>
                  <a:pt x="143" y="215"/>
                </a:lnTo>
                <a:lnTo>
                  <a:pt x="143" y="286"/>
                </a:lnTo>
                <a:lnTo>
                  <a:pt x="286" y="286"/>
                </a:lnTo>
                <a:lnTo>
                  <a:pt x="286" y="394"/>
                </a:lnTo>
                <a:lnTo>
                  <a:pt x="143" y="394"/>
                </a:lnTo>
                <a:lnTo>
                  <a:pt x="143" y="465"/>
                </a:lnTo>
                <a:lnTo>
                  <a:pt x="286" y="465"/>
                </a:lnTo>
                <a:lnTo>
                  <a:pt x="286" y="573"/>
                </a:lnTo>
                <a:lnTo>
                  <a:pt x="143" y="573"/>
                </a:lnTo>
                <a:lnTo>
                  <a:pt x="143" y="644"/>
                </a:lnTo>
                <a:lnTo>
                  <a:pt x="286" y="644"/>
                </a:lnTo>
                <a:lnTo>
                  <a:pt x="286" y="788"/>
                </a:lnTo>
                <a:lnTo>
                  <a:pt x="71" y="788"/>
                </a:lnTo>
                <a:lnTo>
                  <a:pt x="71" y="71"/>
                </a:lnTo>
                <a:close/>
                <a:moveTo>
                  <a:pt x="0" y="859"/>
                </a:moveTo>
                <a:lnTo>
                  <a:pt x="358" y="859"/>
                </a:lnTo>
                <a:lnTo>
                  <a:pt x="358" y="0"/>
                </a:lnTo>
                <a:lnTo>
                  <a:pt x="0" y="0"/>
                </a:lnTo>
                <a:lnTo>
                  <a:pt x="0" y="8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5" name="Rectangle 21"/>
          <p:cNvSpPr>
            <a:spLocks noChangeArrowheads="1"/>
          </p:cNvSpPr>
          <p:nvPr/>
        </p:nvSpPr>
        <p:spPr bwMode="auto">
          <a:xfrm>
            <a:off x="9045994" y="1430254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4" name="Freeform 47"/>
          <p:cNvSpPr>
            <a:spLocks noEditPoints="1"/>
          </p:cNvSpPr>
          <p:nvPr/>
        </p:nvSpPr>
        <p:spPr bwMode="auto">
          <a:xfrm>
            <a:off x="9523138" y="1789685"/>
            <a:ext cx="540532" cy="591300"/>
          </a:xfrm>
          <a:custGeom>
            <a:avLst/>
            <a:gdLst>
              <a:gd name="T0" fmla="*/ 716 w 787"/>
              <a:gd name="T1" fmla="*/ 179 h 859"/>
              <a:gd name="T2" fmla="*/ 501 w 787"/>
              <a:gd name="T3" fmla="*/ 179 h 859"/>
              <a:gd name="T4" fmla="*/ 501 w 787"/>
              <a:gd name="T5" fmla="*/ 71 h 859"/>
              <a:gd name="T6" fmla="*/ 716 w 787"/>
              <a:gd name="T7" fmla="*/ 71 h 859"/>
              <a:gd name="T8" fmla="*/ 716 w 787"/>
              <a:gd name="T9" fmla="*/ 179 h 859"/>
              <a:gd name="T10" fmla="*/ 716 w 787"/>
              <a:gd name="T11" fmla="*/ 682 h 859"/>
              <a:gd name="T12" fmla="*/ 608 w 787"/>
              <a:gd name="T13" fmla="*/ 767 h 859"/>
              <a:gd name="T14" fmla="*/ 501 w 787"/>
              <a:gd name="T15" fmla="*/ 682 h 859"/>
              <a:gd name="T16" fmla="*/ 501 w 787"/>
              <a:gd name="T17" fmla="*/ 250 h 859"/>
              <a:gd name="T18" fmla="*/ 716 w 787"/>
              <a:gd name="T19" fmla="*/ 250 h 859"/>
              <a:gd name="T20" fmla="*/ 716 w 787"/>
              <a:gd name="T21" fmla="*/ 682 h 859"/>
              <a:gd name="T22" fmla="*/ 429 w 787"/>
              <a:gd name="T23" fmla="*/ 0 h 859"/>
              <a:gd name="T24" fmla="*/ 429 w 787"/>
              <a:gd name="T25" fmla="*/ 716 h 859"/>
              <a:gd name="T26" fmla="*/ 608 w 787"/>
              <a:gd name="T27" fmla="*/ 859 h 859"/>
              <a:gd name="T28" fmla="*/ 787 w 787"/>
              <a:gd name="T29" fmla="*/ 716 h 859"/>
              <a:gd name="T30" fmla="*/ 787 w 787"/>
              <a:gd name="T31" fmla="*/ 0 h 859"/>
              <a:gd name="T32" fmla="*/ 429 w 787"/>
              <a:gd name="T33" fmla="*/ 0 h 859"/>
              <a:gd name="T34" fmla="*/ 71 w 787"/>
              <a:gd name="T35" fmla="*/ 71 h 859"/>
              <a:gd name="T36" fmla="*/ 286 w 787"/>
              <a:gd name="T37" fmla="*/ 71 h 859"/>
              <a:gd name="T38" fmla="*/ 286 w 787"/>
              <a:gd name="T39" fmla="*/ 215 h 859"/>
              <a:gd name="T40" fmla="*/ 143 w 787"/>
              <a:gd name="T41" fmla="*/ 215 h 859"/>
              <a:gd name="T42" fmla="*/ 143 w 787"/>
              <a:gd name="T43" fmla="*/ 286 h 859"/>
              <a:gd name="T44" fmla="*/ 286 w 787"/>
              <a:gd name="T45" fmla="*/ 286 h 859"/>
              <a:gd name="T46" fmla="*/ 286 w 787"/>
              <a:gd name="T47" fmla="*/ 394 h 859"/>
              <a:gd name="T48" fmla="*/ 143 w 787"/>
              <a:gd name="T49" fmla="*/ 394 h 859"/>
              <a:gd name="T50" fmla="*/ 143 w 787"/>
              <a:gd name="T51" fmla="*/ 465 h 859"/>
              <a:gd name="T52" fmla="*/ 286 w 787"/>
              <a:gd name="T53" fmla="*/ 465 h 859"/>
              <a:gd name="T54" fmla="*/ 286 w 787"/>
              <a:gd name="T55" fmla="*/ 573 h 859"/>
              <a:gd name="T56" fmla="*/ 143 w 787"/>
              <a:gd name="T57" fmla="*/ 573 h 859"/>
              <a:gd name="T58" fmla="*/ 143 w 787"/>
              <a:gd name="T59" fmla="*/ 644 h 859"/>
              <a:gd name="T60" fmla="*/ 286 w 787"/>
              <a:gd name="T61" fmla="*/ 644 h 859"/>
              <a:gd name="T62" fmla="*/ 286 w 787"/>
              <a:gd name="T63" fmla="*/ 788 h 859"/>
              <a:gd name="T64" fmla="*/ 71 w 787"/>
              <a:gd name="T65" fmla="*/ 788 h 859"/>
              <a:gd name="T66" fmla="*/ 71 w 787"/>
              <a:gd name="T67" fmla="*/ 71 h 859"/>
              <a:gd name="T68" fmla="*/ 0 w 787"/>
              <a:gd name="T69" fmla="*/ 859 h 859"/>
              <a:gd name="T70" fmla="*/ 358 w 787"/>
              <a:gd name="T71" fmla="*/ 859 h 859"/>
              <a:gd name="T72" fmla="*/ 358 w 787"/>
              <a:gd name="T73" fmla="*/ 0 h 859"/>
              <a:gd name="T74" fmla="*/ 0 w 787"/>
              <a:gd name="T75" fmla="*/ 0 h 859"/>
              <a:gd name="T76" fmla="*/ 0 w 787"/>
              <a:gd name="T77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7" h="859">
                <a:moveTo>
                  <a:pt x="716" y="179"/>
                </a:moveTo>
                <a:lnTo>
                  <a:pt x="501" y="179"/>
                </a:lnTo>
                <a:lnTo>
                  <a:pt x="501" y="71"/>
                </a:lnTo>
                <a:lnTo>
                  <a:pt x="716" y="71"/>
                </a:lnTo>
                <a:lnTo>
                  <a:pt x="716" y="179"/>
                </a:lnTo>
                <a:close/>
                <a:moveTo>
                  <a:pt x="716" y="682"/>
                </a:moveTo>
                <a:lnTo>
                  <a:pt x="608" y="767"/>
                </a:lnTo>
                <a:lnTo>
                  <a:pt x="501" y="682"/>
                </a:lnTo>
                <a:lnTo>
                  <a:pt x="501" y="250"/>
                </a:lnTo>
                <a:lnTo>
                  <a:pt x="716" y="250"/>
                </a:lnTo>
                <a:lnTo>
                  <a:pt x="716" y="682"/>
                </a:lnTo>
                <a:close/>
                <a:moveTo>
                  <a:pt x="429" y="0"/>
                </a:moveTo>
                <a:lnTo>
                  <a:pt x="429" y="716"/>
                </a:lnTo>
                <a:lnTo>
                  <a:pt x="608" y="859"/>
                </a:lnTo>
                <a:lnTo>
                  <a:pt x="787" y="716"/>
                </a:lnTo>
                <a:lnTo>
                  <a:pt x="787" y="0"/>
                </a:lnTo>
                <a:lnTo>
                  <a:pt x="429" y="0"/>
                </a:lnTo>
                <a:close/>
                <a:moveTo>
                  <a:pt x="71" y="71"/>
                </a:moveTo>
                <a:lnTo>
                  <a:pt x="286" y="71"/>
                </a:lnTo>
                <a:lnTo>
                  <a:pt x="286" y="215"/>
                </a:lnTo>
                <a:lnTo>
                  <a:pt x="143" y="215"/>
                </a:lnTo>
                <a:lnTo>
                  <a:pt x="143" y="286"/>
                </a:lnTo>
                <a:lnTo>
                  <a:pt x="286" y="286"/>
                </a:lnTo>
                <a:lnTo>
                  <a:pt x="286" y="394"/>
                </a:lnTo>
                <a:lnTo>
                  <a:pt x="143" y="394"/>
                </a:lnTo>
                <a:lnTo>
                  <a:pt x="143" y="465"/>
                </a:lnTo>
                <a:lnTo>
                  <a:pt x="286" y="465"/>
                </a:lnTo>
                <a:lnTo>
                  <a:pt x="286" y="573"/>
                </a:lnTo>
                <a:lnTo>
                  <a:pt x="143" y="573"/>
                </a:lnTo>
                <a:lnTo>
                  <a:pt x="143" y="644"/>
                </a:lnTo>
                <a:lnTo>
                  <a:pt x="286" y="644"/>
                </a:lnTo>
                <a:lnTo>
                  <a:pt x="286" y="788"/>
                </a:lnTo>
                <a:lnTo>
                  <a:pt x="71" y="788"/>
                </a:lnTo>
                <a:lnTo>
                  <a:pt x="71" y="71"/>
                </a:lnTo>
                <a:close/>
                <a:moveTo>
                  <a:pt x="0" y="859"/>
                </a:moveTo>
                <a:lnTo>
                  <a:pt x="358" y="859"/>
                </a:lnTo>
                <a:lnTo>
                  <a:pt x="358" y="0"/>
                </a:lnTo>
                <a:lnTo>
                  <a:pt x="0" y="0"/>
                </a:lnTo>
                <a:lnTo>
                  <a:pt x="0" y="8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78362" y="1204382"/>
            <a:ext cx="23770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Комплект портретов полководцев</a:t>
            </a:r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endParaRPr lang="ru-RU" sz="16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Александр Невский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Дмитрий Донской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А.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Румянцев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А.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Потёмкин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В.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Суворов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Ф. Ушаков, 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И.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Кутузов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А.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Нахимов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А.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Брусилов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К.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Жуков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 smtClean="0"/>
              <a:t>Комплект портретов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0843" y="1099489"/>
            <a:ext cx="1713388" cy="2397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4851" y="1096309"/>
            <a:ext cx="1693522" cy="2397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2395" y="1099489"/>
            <a:ext cx="1674946" cy="2377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4244" y="1104661"/>
            <a:ext cx="1693522" cy="2386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8700" y="1096932"/>
            <a:ext cx="1696700" cy="23861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4714" y="3940347"/>
            <a:ext cx="1709517" cy="241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3364" y="3940348"/>
            <a:ext cx="1694783" cy="23861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4245" y="3940347"/>
            <a:ext cx="1693522" cy="23861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8700" y="3940348"/>
            <a:ext cx="1696700" cy="23753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93585" y="3945968"/>
            <a:ext cx="1663756" cy="23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454943" y="1311684"/>
            <a:ext cx="67367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Комплект портретов. Великие педагоги: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Я. Коменский, Ж.-Ж. Руссо, 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Д. Ушинский, Д. </a:t>
            </a:r>
            <a:r>
              <a:rPr lang="ru-RU" sz="1600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Дьюи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А. С. Макаренко, Л. С. Выготский, 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В. </a:t>
            </a:r>
            <a:r>
              <a:rPr lang="ru-RU" sz="1600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Занков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В. А. Сухомлинский, М. </a:t>
            </a:r>
            <a:r>
              <a:rPr lang="ru-RU" sz="1600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Монтессори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Ш. А. </a:t>
            </a:r>
            <a:r>
              <a:rPr lang="ru-RU" sz="1600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Амонашвили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 smtClean="0"/>
              <a:t>Комплект портретов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5456" y="5440313"/>
            <a:ext cx="39084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Код контента: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57-0204-01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Вид оформления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комплект плакатов А3 </a:t>
            </a:r>
          </a:p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Формат: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60*90/4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40004" y="2570937"/>
            <a:ext cx="57556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Комплект содержит портреты </a:t>
            </a: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десяти великих педагогов. 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Каждый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портрет сопровождает краткий познавательный текст. 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Комплект портретов предназначен для оформления учебных и административных кабинетов. Также он может использоваться в учебном процессе при изучении предмета «Основы педагогики и психологии».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Комплект состоит из 10 односторонних плакатов на плотном картоне, упакованных в крафт-бумагу.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993"/>
            <a:ext cx="5527594" cy="36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81099" y="1204382"/>
            <a:ext cx="23362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Комплект портретов. </a:t>
            </a:r>
            <a:endParaRPr lang="ru-RU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Великие </a:t>
            </a:r>
            <a:r>
              <a:rPr lang="ru-RU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педагоги: </a:t>
            </a:r>
            <a:endParaRPr lang="ru-RU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Коменский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Ж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.-Ж.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Руссо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Д.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Ушинский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ru-RU" sz="1600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Дьюи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С.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Макаренко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С.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Выготский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В. </a:t>
            </a:r>
            <a:r>
              <a:rPr lang="ru-RU" sz="1600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Занков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А.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Сухомлинский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ru-RU" sz="1600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Монтессори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Ш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А. </a:t>
            </a:r>
            <a:r>
              <a:rPr lang="ru-RU" sz="1600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Амонашвили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 smtClean="0"/>
              <a:t>Комплект портретов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670" y="1067765"/>
            <a:ext cx="1716652" cy="2420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687" y="1069662"/>
            <a:ext cx="1721477" cy="2417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2814" y="1064900"/>
            <a:ext cx="1718682" cy="2426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4146" y="1072167"/>
            <a:ext cx="1706126" cy="2414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6838" y="1072167"/>
            <a:ext cx="1712151" cy="24146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1671" y="3853976"/>
            <a:ext cx="1716652" cy="24210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8687" y="3853976"/>
            <a:ext cx="1715621" cy="242101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2815" y="3853977"/>
            <a:ext cx="1718682" cy="24253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14146" y="3853976"/>
            <a:ext cx="1713113" cy="24210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04742" y="3853976"/>
            <a:ext cx="1721687" cy="24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 smtClean="0"/>
              <a:t>Цены на новинки</a:t>
            </a:r>
            <a:endParaRPr lang="ru-RU" sz="28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59014"/>
              </p:ext>
            </p:extLst>
          </p:nvPr>
        </p:nvGraphicFramePr>
        <p:xfrm>
          <a:off x="1877517" y="1092729"/>
          <a:ext cx="5662127" cy="5088032"/>
        </p:xfrm>
        <a:graphic>
          <a:graphicData uri="http://schemas.openxmlformats.org/drawingml/2006/table">
            <a:tbl>
              <a:tblPr/>
              <a:tblGrid>
                <a:gridCol w="1248089">
                  <a:extLst>
                    <a:ext uri="{9D8B030D-6E8A-4147-A177-3AD203B41FA5}">
                      <a16:colId xmlns:a16="http://schemas.microsoft.com/office/drawing/2014/main" val="1701023775"/>
                    </a:ext>
                  </a:extLst>
                </a:gridCol>
                <a:gridCol w="3574452">
                  <a:extLst>
                    <a:ext uri="{9D8B030D-6E8A-4147-A177-3AD203B41FA5}">
                      <a16:colId xmlns:a16="http://schemas.microsoft.com/office/drawing/2014/main" val="133208820"/>
                    </a:ext>
                  </a:extLst>
                </a:gridCol>
                <a:gridCol w="839586">
                  <a:extLst>
                    <a:ext uri="{9D8B030D-6E8A-4147-A177-3AD203B41FA5}">
                      <a16:colId xmlns:a16="http://schemas.microsoft.com/office/drawing/2014/main" val="3866354106"/>
                    </a:ext>
                  </a:extLst>
                </a:gridCol>
              </a:tblGrid>
              <a:tr h="361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контента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Цена, с НДС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714941"/>
                  </a:ext>
                </a:extLst>
              </a:tr>
              <a:tr h="454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03-0185-01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Алфавит (печатные и рукописные буквы русского алфавита). Демонстрационная таблица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12881"/>
                  </a:ext>
                </a:extLst>
              </a:tr>
              <a:tr h="363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03-0048-02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Цифры. Демонстрационная таблица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1245"/>
                  </a:ext>
                </a:extLst>
              </a:tr>
              <a:tr h="455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03-0046-02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умножения. Демонстрационная таблица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464328"/>
                  </a:ext>
                </a:extLst>
              </a:tr>
              <a:tr h="482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57-0187-01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символы Российской Федерации. Демонстрационная таблица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23630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03-0186-01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алфавит. Демонстрационная таблица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010215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19-0838-02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Федерация. Федеративное устройство. Настенная карта (850*1210)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2262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19-0839-02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Федерация. Физическая карта. Настенная карта (850*1210)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860167"/>
                  </a:ext>
                </a:extLst>
              </a:tr>
              <a:tr h="839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57-0203-01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портретов полководцев: Александр Невский, Дмитрий Донской, А. В. Суворов, П. А. Румянцев, Г. А. Потёмкин, Ф. Ф. Ушаков, М. И. Кутузов, П. А. Нахимов, А. А. Брусилов, Г. К. Жуков.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012063"/>
                  </a:ext>
                </a:extLst>
              </a:tr>
              <a:tr h="642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57-0204-01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портретов. Великие педагоги: Я. Коменский, Ж.-Ж. Руссо, К. Д. Ушинский, Д.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Дьюи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А. С. Макаренко, Л. С. Выготский, Л. В.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Занков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В. А. Сухомлинский, М.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Монтессори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Ш. А.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Амонашвили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83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6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5" name="Прямоугольник 97"/>
          <p:cNvSpPr/>
          <p:nvPr/>
        </p:nvSpPr>
        <p:spPr bwMode="auto">
          <a:xfrm>
            <a:off x="186183" y="2675238"/>
            <a:ext cx="11819633" cy="373001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573455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9050910" y="20245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2" name="Freeform 32"/>
          <p:cNvSpPr>
            <a:spLocks noEditPoints="1"/>
          </p:cNvSpPr>
          <p:nvPr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 extrusionOk="0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3" name="Freeform 33"/>
          <p:cNvSpPr>
            <a:spLocks noEditPoints="1"/>
          </p:cNvSpPr>
          <p:nvPr/>
        </p:nvSpPr>
        <p:spPr bwMode="auto">
          <a:xfrm>
            <a:off x="8017892" y="610323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 extrusionOk="0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141012" y="961576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8363231" y="961576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7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 extrusionOk="0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8" name="Freeform 38"/>
          <p:cNvSpPr>
            <a:spLocks noEditPoints="1"/>
          </p:cNvSpPr>
          <p:nvPr/>
        </p:nvSpPr>
        <p:spPr bwMode="auto">
          <a:xfrm>
            <a:off x="11074901" y="1789685"/>
            <a:ext cx="384377" cy="576290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 extrusionOk="0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9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 extrusionOk="0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0" name="Freeform 41"/>
          <p:cNvSpPr/>
          <p:nvPr/>
        </p:nvSpPr>
        <p:spPr bwMode="auto">
          <a:xfrm>
            <a:off x="9471322" y="1819702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 extrusionOk="0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grpSp>
        <p:nvGrpSpPr>
          <p:cNvPr id="31" name="Группа 96"/>
          <p:cNvGrpSpPr/>
          <p:nvPr/>
        </p:nvGrpSpPr>
        <p:grpSpPr bwMode="auto">
          <a:xfrm>
            <a:off x="9501352" y="538285"/>
            <a:ext cx="546537" cy="591303"/>
            <a:chOff x="477468" y="2705514"/>
            <a:chExt cx="409902" cy="443476"/>
          </a:xfrm>
        </p:grpSpPr>
        <p:sp>
          <p:nvSpPr>
            <p:cNvPr id="32" name="Freeform 42"/>
            <p:cNvSpPr>
              <a:spLocks noEditPoints="1"/>
            </p:cNvSpPr>
            <p:nvPr/>
          </p:nvSpPr>
          <p:spPr bwMode="auto">
            <a:xfrm>
              <a:off x="477468" y="2705514"/>
              <a:ext cx="409902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 extrusionOk="0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33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2400"/>
            </a:p>
          </p:txBody>
        </p:sp>
      </p:grpSp>
      <p:sp>
        <p:nvSpPr>
          <p:cNvPr id="34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 extrusionOk="0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 extrusionOk="0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2195162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 extrusionOk="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7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 extrusionOk="0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8" name="Freeform 49"/>
          <p:cNvSpPr>
            <a:spLocks noEditPoints="1"/>
          </p:cNvSpPr>
          <p:nvPr/>
        </p:nvSpPr>
        <p:spPr bwMode="auto">
          <a:xfrm>
            <a:off x="3645588" y="524545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 extrusionOk="0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9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 extrusionOk="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0" name="Freeform 53"/>
          <p:cNvSpPr>
            <a:spLocks noEditPoints="1"/>
          </p:cNvSpPr>
          <p:nvPr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 extrusionOk="0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1" name="Freeform 55"/>
          <p:cNvSpPr>
            <a:spLocks noEditPoints="1"/>
          </p:cNvSpPr>
          <p:nvPr/>
        </p:nvSpPr>
        <p:spPr bwMode="auto">
          <a:xfrm>
            <a:off x="630619" y="562065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 extrusionOk="0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42" name="Freeform 71"/>
          <p:cNvSpPr>
            <a:spLocks noEditPoints="1"/>
          </p:cNvSpPr>
          <p:nvPr/>
        </p:nvSpPr>
        <p:spPr bwMode="auto">
          <a:xfrm>
            <a:off x="6540438" y="532048"/>
            <a:ext cx="588580" cy="576290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 extrusionOk="0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8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45" name="TextBox 25"/>
          <p:cNvSpPr>
            <a:spLocks/>
          </p:cNvSpPr>
          <p:nvPr/>
        </p:nvSpPr>
        <p:spPr bwMode="auto">
          <a:xfrm>
            <a:off x="186184" y="6405331"/>
            <a:ext cx="11819631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950" dirty="0">
                <a:solidFill>
                  <a:schemeClr val="bg1">
                    <a:lumMod val="50000"/>
                  </a:schemeClr>
                </a:solidFill>
                <a:ea typeface="Open Sans Light"/>
                <a:cs typeface="Open Sans Light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 для 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50" dirty="0" smtClean="0">
                <a:solidFill>
                  <a:schemeClr val="bg1">
                    <a:lumMod val="50000"/>
                  </a:schemeClr>
                </a:solidFill>
                <a:ea typeface="Open Sans Light"/>
                <a:cs typeface="Open Sans Light"/>
              </a:rPr>
              <a:t>2</a:t>
            </a:r>
            <a:r>
              <a:rPr lang="ru-RU" sz="950" dirty="0" smtClean="0">
                <a:solidFill>
                  <a:schemeClr val="bg1">
                    <a:lumMod val="50000"/>
                  </a:schemeClr>
                </a:solidFill>
                <a:ea typeface="Open Sans Light"/>
                <a:cs typeface="Open Sans Light"/>
              </a:rPr>
              <a:t>3 </a:t>
            </a:r>
            <a:r>
              <a:rPr lang="ru-RU" sz="950" dirty="0">
                <a:solidFill>
                  <a:schemeClr val="bg1">
                    <a:lumMod val="50000"/>
                  </a:schemeClr>
                </a:solidFill>
                <a:ea typeface="Open Sans Light"/>
                <a:cs typeface="Open Sans Light"/>
              </a:rPr>
              <a:t>г</a:t>
            </a:r>
            <a:r>
              <a:rPr lang="ru-RU" sz="950" dirty="0">
                <a:solidFill>
                  <a:schemeClr val="bg1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</a:rPr>
              <a:t>.</a:t>
            </a:r>
            <a:endParaRPr dirty="0"/>
          </a:p>
        </p:txBody>
      </p:sp>
      <p:sp>
        <p:nvSpPr>
          <p:cNvPr id="46" name="Подзаголовок 2"/>
          <p:cNvSpPr>
            <a:spLocks/>
          </p:cNvSpPr>
          <p:nvPr/>
        </p:nvSpPr>
        <p:spPr bwMode="auto">
          <a:xfrm>
            <a:off x="2525483" y="3557607"/>
            <a:ext cx="7707483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b="1" spc="-40" dirty="0">
                <a:solidFill>
                  <a:schemeClr val="tx1">
                    <a:lumMod val="95000"/>
                    <a:lumOff val="5000"/>
                  </a:schemeClr>
                </a:solidFill>
                <a:ea typeface="Open Sans"/>
                <a:cs typeface="Open Sans"/>
              </a:rPr>
              <a:t>Группа компаний «Просвещение»</a:t>
            </a:r>
            <a:endParaRPr dirty="0"/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ea typeface="Open Sans"/>
                <a:cs typeface="Open Sans"/>
              </a:rPr>
              <a:t>Адрес: 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/>
                <a:cs typeface="Open Sans"/>
              </a:rPr>
              <a:t>127473, г. Москва, ул.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ea typeface="Open Sans"/>
                <a:cs typeface="Open Sans"/>
              </a:rPr>
              <a:t>Краснопролетарская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/>
                <a:cs typeface="Open Sans"/>
              </a:rPr>
              <a:t>, д. 16,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/>
                <a:cs typeface="Open Sans"/>
              </a:rPr>
              <a:t>стр.3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/>
                <a:cs typeface="Open Sans"/>
              </a:rPr>
              <a:t>, подъезд 8, бизнес-центр «Новослободский»</a:t>
            </a:r>
            <a:endParaRPr dirty="0"/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/>
                <a:cs typeface="Open Sans"/>
              </a:rPr>
              <a:t>Горячая 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ea typeface="Open Sans"/>
                <a:cs typeface="Open Sans"/>
              </a:rPr>
              <a:t>линия: </a:t>
            </a:r>
            <a:r>
              <a:rPr lang="en-US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  <a:hlinkClick r:id="rId6" tooltip="mailto:vopros@prosv.ru"/>
              </a:rPr>
              <a:t>vopros</a:t>
            </a:r>
            <a:r>
              <a:rPr lang="ru-RU" sz="1200" u="sng" dirty="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  <a:hlinkClick r:id="rId6" tooltip="mailto:vopros@prosv.ru"/>
              </a:rPr>
              <a:t>@</a:t>
            </a:r>
            <a:r>
              <a:rPr lang="en-US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  <a:hlinkClick r:id="rId6" tooltip="mailto:vopros@prosv.ru"/>
              </a:rPr>
              <a:t>prosv</a:t>
            </a:r>
            <a:r>
              <a:rPr lang="ru-RU" sz="1200" u="sng" dirty="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  <a:hlinkClick r:id="rId6" tooltip="mailto:vopros@prosv.ru"/>
              </a:rPr>
              <a:t>.</a:t>
            </a:r>
            <a:r>
              <a:rPr lang="en-US" sz="12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  <a:hlinkClick r:id="rId6" tooltip="mailto:vopros@prosv.ru"/>
              </a:rPr>
              <a:t>ru</a:t>
            </a:r>
            <a:endParaRPr lang="ru-RU" sz="1200" u="sng" dirty="0">
              <a:solidFill>
                <a:schemeClr val="tx1">
                  <a:lumMod val="75000"/>
                  <a:lumOff val="25000"/>
                </a:schemeClr>
              </a:solidFill>
              <a:ea typeface="Open Sans"/>
              <a:cs typeface="Open San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C2156-F7EC-4AE3-87A5-A4D79299ACEA}" type="slidenum">
              <a:rPr lang="ru-RU" smtClean="0"/>
              <a:t>14</a:t>
            </a:fld>
            <a:endParaRPr lang="ru-RU"/>
          </a:p>
        </p:txBody>
      </p:sp>
      <p:pic>
        <p:nvPicPr>
          <p:cNvPr id="48" name="Picture 124" descr="http://qrcoder.ru/code/?http%3A%2F%2Fshop.prosv.ru%2Fnachalnoe-obrazovanie-1-4-klassy101%3Futm_source%3Dprez%26utm_medium%3Dcpc%26utm_campaign%3Dvneuroch-nach%23%2Forderby%3D5%26sFilters%3D13%2117879%3B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1" y="3489502"/>
            <a:ext cx="1329593" cy="13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3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/>
              <a:t>Одиночные плакаты для начальной школы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130040" y="1299753"/>
            <a:ext cx="5672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Алфавит (печатные и рукописные буквы русского алфавита). </a:t>
            </a:r>
            <a:endParaRPr lang="ru-RU" sz="16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Демонстрационная </a:t>
            </a:r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таблица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16"/>
          <p:cNvSpPr>
            <a:spLocks noChangeArrowheads="1"/>
          </p:cNvSpPr>
          <p:nvPr/>
        </p:nvSpPr>
        <p:spPr bwMode="auto">
          <a:xfrm>
            <a:off x="5130040" y="2231804"/>
            <a:ext cx="62521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Демонстрационная таблица представляет собой красочно оформленный плакат, который содержит печатные и рукописные буквы русского алфавита. </a:t>
            </a:r>
            <a:endParaRPr lang="ru-RU" altLang="ru-RU" sz="1600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Пособие </a:t>
            </a: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универсально и может быть использовано как необходимое дополнение ко всем существующим сегодня курсам русского языка в начальной школе.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Плакат станет помощником для ребят старшего дошкольного возраста и учеников младших классов при обучении письму. Его можно повесить на стене в комнате или учебном классе как шпаргалку-напоминание по правильному написанию печатных и рукописных букв русского алфавита</a:t>
            </a: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.</a:t>
            </a:r>
            <a:endParaRPr lang="ru-RU" altLang="ru-RU" sz="16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697" y="5256511"/>
            <a:ext cx="3908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Код контента: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03-0185-01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Вид оформления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одиночный плакат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А1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Формат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60*90/1 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Размер</a:t>
            </a:r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alt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680 × 980 мм. 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740" y="1091936"/>
            <a:ext cx="2737828" cy="40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130040" y="1223773"/>
            <a:ext cx="3451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Цифры. Демонстрационная таблица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09228" y="1925595"/>
            <a:ext cx="57780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На </a:t>
            </a: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плакате представлены </a:t>
            </a: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печатные и рукописные цифры от 0 до 9, а также правильный порядок при их написании. </a:t>
            </a:r>
            <a:endParaRPr lang="ru-RU" altLang="ru-RU" sz="1600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Демонстрационная таблица универсальна </a:t>
            </a: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и </a:t>
            </a: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может быть </a:t>
            </a: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использована </a:t>
            </a: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как необходимое дополнение ко всем существующим сегодня курсам математики в начальной школе.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Плакат станет помощником для ребят старшего дошкольного возраста и учеников младших классов, которые начали учить цифры и счет. Его можно повесить на стене в комнате или учебном классе как шпаргалку-напоминание по правильному написанию цифр</a:t>
            </a: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.</a:t>
            </a:r>
            <a:endParaRPr lang="ru-RU" altLang="ru-RU" sz="16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/>
              <a:t>Одиночные плакаты для начальной школы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70241" y="5419584"/>
            <a:ext cx="3908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Код контента: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03-0048-02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Вид оформления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одиночный плакат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А1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Формат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60*90/1 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Размер: </a:t>
            </a:r>
            <a:r>
              <a:rPr lang="ru-RU" alt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680 × 980 мм. 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550" y="1041780"/>
            <a:ext cx="2874146" cy="42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130040" y="1244668"/>
            <a:ext cx="4628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Таблица умножения. Демонстрационная таблица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30040" y="2074771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На плакате представлена таблица умножения в наглядной форме. </a:t>
            </a:r>
            <a:endParaRPr lang="ru-RU" altLang="ru-RU" sz="1600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Демонстрационная </a:t>
            </a: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таблица универсальна и может быть использована как необходимое дополнение ко всем существующим сегодня курсам математики в начальной школе. 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Таблица умножения станет отличным помощником для учащихся младших классов. Его можно повесить на стене в комнате или учебном классе как шпаргалку-напоминание, которая поможет быстро и эффективно выучить таблицу умножения</a:t>
            </a: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.</a:t>
            </a:r>
            <a:endParaRPr lang="ru-RU" altLang="ru-RU" sz="16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 smtClean="0"/>
              <a:t>Одиночные плакаты для начальной школы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70241" y="5370381"/>
            <a:ext cx="3908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Код контента: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03-0046-02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Вид оформления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одиночный плакат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А1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Формат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60*90/1 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Размер: </a:t>
            </a:r>
            <a:r>
              <a:rPr lang="ru-RU" alt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680 × 980 мм. 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550" y="1089001"/>
            <a:ext cx="2776800" cy="41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130040" y="1244668"/>
            <a:ext cx="4641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Английский алфавит. Демонстрационная </a:t>
            </a:r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таблица</a:t>
            </a:r>
            <a:endParaRPr lang="ru-RU" sz="16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30040" y="1991177"/>
            <a:ext cx="569622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Демонстрационная таблица представляет собой красочно оформленное пособие, которое содержит английский алфавит с транскрипцией. </a:t>
            </a:r>
            <a:endParaRPr lang="ru-RU" altLang="ru-RU" sz="1600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Пособие </a:t>
            </a: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универсально и может быть использовано как дополнение ко всем существующим сегодня курсам английского языка в начальной школе.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Плакат станет помощником для ребят старшего дошкольного возраста и учеников младших классов, которые начали учить английский язык. Его можно повесить на стене в комнате или учебном классе, как шпаргалку-напоминание по правильному написанию и произношению английских букв</a:t>
            </a: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.</a:t>
            </a:r>
            <a:endParaRPr lang="ru-RU" altLang="ru-RU" sz="16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/>
              <a:t>Одиночные плакаты для начальной школы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0241" y="5370381"/>
            <a:ext cx="3908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Код контента: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03-0186-01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Вид оформления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одиночный плакат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А1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Формат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60*90/1 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Размер: </a:t>
            </a:r>
            <a:r>
              <a:rPr lang="ru-RU" alt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680 × 980 мм. 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54" y="1084621"/>
            <a:ext cx="2797842" cy="4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172726" y="1338513"/>
            <a:ext cx="4814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Государственные символы Российской </a:t>
            </a:r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Федерации. 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Демонстрационная </a:t>
            </a:r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таблица</a:t>
            </a:r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6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/>
              <a:t>Государственные символы Российской Федерации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6706" y="5259521"/>
            <a:ext cx="3908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Код контента: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57-0187-01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Вид оформления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одиночный плакат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А1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Формат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60*90/1 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Размер: </a:t>
            </a:r>
            <a:r>
              <a:rPr lang="ru-RU" alt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680 × 980 мм. 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44236" y="2334653"/>
            <a:ext cx="60477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Плакат «Государственные символы Российской Федерации» содержит изображения государственных символов Российской Федерации: герб и флаг с кратким историческим описанием, а также текст гимна.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Изучение государственных символов Российской Федерации является неотъемлемой частью образовательного процесса. </a:t>
            </a:r>
            <a:endParaRPr lang="ru-RU" altLang="ru-RU" sz="1600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Плакат </a:t>
            </a:r>
            <a:r>
              <a:rPr lang="ru-RU" alt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можно разместить в холлах, учебных кабинетах, зонах рекреации, библиотеках, актовых залах, административных помещениях школы</a:t>
            </a:r>
            <a:r>
              <a:rPr lang="ru-RU" alt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.</a:t>
            </a:r>
            <a:endParaRPr lang="ru-RU" altLang="ru-RU" sz="16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550" y="1338513"/>
            <a:ext cx="51425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2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617244" y="1196506"/>
            <a:ext cx="4776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Российская Федерация. Федеративное устройство. </a:t>
            </a:r>
            <a:endParaRPr lang="ru-RU" sz="16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Настенная </a:t>
            </a:r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карта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 smtClean="0"/>
              <a:t>Настенные карты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5456" y="5440313"/>
            <a:ext cx="39084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Код контента: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19-0838-02 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Вид оформления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одиночный плакат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А0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Размер</a:t>
            </a:r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1210 </a:t>
            </a:r>
            <a:r>
              <a:rPr lang="ru-RU" alt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×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850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мм</a:t>
            </a:r>
            <a:r>
              <a:rPr lang="ru-RU" alt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17244" y="1985646"/>
            <a:ext cx="54719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Политико-административная карта России </a:t>
            </a: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дана масштабом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1 : 7 500 000. 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Государственная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граница и административное-территориальное деление Российской Федерации даны на карте по состоянию на октябрь 2022 г. </a:t>
            </a:r>
            <a:endParaRPr lang="ru-RU" sz="1600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Цветом на карте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показаны все субъекты Российской Федерации, показаны их границы, подписаны названия административных центров. </a:t>
            </a:r>
            <a:endParaRPr lang="ru-RU" sz="1600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Отмечены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границы и подписаны столицы зарубежных государств. </a:t>
            </a:r>
            <a:endParaRPr lang="ru-RU" sz="1600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Отмечены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и подписаны населённые пункты, порты и железнодорожные магистрали.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60" y="1223773"/>
            <a:ext cx="5769666" cy="407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815900" y="1135979"/>
            <a:ext cx="4008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Российская Федерация. </a:t>
            </a:r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Физическая карта. 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Настенная </a:t>
            </a:r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карта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 smtClean="0"/>
              <a:t>Настенные карты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06600" y="5456134"/>
            <a:ext cx="39084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Код контента: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19-0839-02 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Вид оформления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одиночный плакат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А0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Размер</a:t>
            </a:r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1210 </a:t>
            </a:r>
            <a:r>
              <a:rPr lang="ru-RU" alt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×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850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мм</a:t>
            </a:r>
            <a:r>
              <a:rPr lang="ru-RU" alt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15900" y="1971678"/>
            <a:ext cx="524142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Политико-административная карта России </a:t>
            </a: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дана масштабом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1 : 7 500 000. 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На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карте показаны государственная граница Российской Федерации; населённые пункты; крупнейшие месторождения полезных ископаемых по категориям; цветным фоном показан рельеф суши и морского дна. </a:t>
            </a:r>
            <a:endParaRPr lang="ru-RU" sz="1600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Дана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информация по географическим объектам (реки, озера, острова, вершины и вулканы). </a:t>
            </a:r>
            <a:endParaRPr lang="ru-RU" sz="1600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Государственная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граница Российской Федерации дана на карте на октябрь 2022 г.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850" y="1135320"/>
            <a:ext cx="5796533" cy="40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6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83671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40697" y="194745"/>
            <a:ext cx="1268960" cy="438775"/>
            <a:chOff x="254664" y="195486"/>
            <a:chExt cx="951720" cy="329081"/>
          </a:xfrm>
        </p:grpSpPr>
        <p:sp>
          <p:nvSpPr>
            <p:cNvPr id="13" name="Freeform 6"/>
            <p:cNvSpPr/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4664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Прямая соединительная линия 25"/>
          <p:cNvCxnSpPr>
            <a:cxnSpLocks/>
          </p:cNvCxnSpPr>
          <p:nvPr/>
        </p:nvCxnSpPr>
        <p:spPr bwMode="auto">
          <a:xfrm>
            <a:off x="1775520" y="213056"/>
            <a:ext cx="0" cy="604266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710121" y="1311684"/>
            <a:ext cx="624151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Комплект портретов полководцев</a:t>
            </a:r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Александр Невский, 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Дмитрий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Донской,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А. Румянцев, Г. А. Потёмкин, А. В. Суворов, </a:t>
            </a:r>
            <a:endParaRPr lang="ru-RU" sz="1600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Ф. Ушаков,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И. Кутузов, П. А. Нахимов, А. А. Брусилов, Г. К. 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Жуков</a:t>
            </a:r>
            <a:endParaRPr lang="ru-RU" sz="1600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5707" y="21037"/>
            <a:ext cx="9363075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dirty="0" smtClean="0"/>
              <a:t>Серия «Наглядные пособия».</a:t>
            </a:r>
          </a:p>
          <a:p>
            <a:r>
              <a:rPr lang="ru-RU" sz="2800" dirty="0" smtClean="0"/>
              <a:t>Комплект портретов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5456" y="5440313"/>
            <a:ext cx="39084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Код контента: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57-0203-01</a:t>
            </a:r>
          </a:p>
          <a:p>
            <a:r>
              <a:rPr lang="ru-RU" sz="16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Вид оформления</a:t>
            </a:r>
            <a:r>
              <a:rPr lang="ru-RU" sz="1600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комплект плакатов А3 </a:t>
            </a:r>
          </a:p>
          <a:p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Формат: </a:t>
            </a:r>
            <a:r>
              <a:rPr lang="ru-RU" sz="1600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60*90/4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42738" y="2570937"/>
            <a:ext cx="57556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Комплект содержит портреты </a:t>
            </a: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десяти прославленных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отечественных </a:t>
            </a: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полководцев. 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Каждый </a:t>
            </a: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потрет сопровождает краткий познавательный текст. 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Данный комплект, являясь средством обучения и воспитания, может быть приобретён для кабинетов истории, начальных классов, школьного музея и др. </a:t>
            </a:r>
          </a:p>
          <a:p>
            <a:pPr marL="285750" indent="-285750">
              <a:spcAft>
                <a:spcPts val="1200"/>
              </a:spcAft>
              <a:buClr>
                <a:srgbClr val="345DA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Комплект состоит из 10 односторонних плакатов на плотном картоне, упакованных в крафт-бумагу.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73" y="1396585"/>
            <a:ext cx="6061943" cy="40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59309</TotalTime>
  <Words>1633</Words>
  <Application>Microsoft Office PowerPoint</Application>
  <PresentationFormat>Широкоэкранный</PresentationFormat>
  <Paragraphs>205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 Condensed</vt:lpstr>
      <vt:lpstr>Open Sans Light</vt:lpstr>
      <vt:lpstr>Times New Roman</vt:lpstr>
      <vt:lpstr>Wingdings</vt:lpstr>
      <vt:lpstr>Тема Office</vt:lpstr>
      <vt:lpstr>Слайд think-cell</vt:lpstr>
      <vt:lpstr>oleObj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деятельность_1-4</dc:title>
  <dc:creator>Анашкина Екатерина Борисовна</dc:creator>
  <cp:lastModifiedBy>Буравина Мария Владимировна</cp:lastModifiedBy>
  <cp:revision>409</cp:revision>
  <cp:lastPrinted>2022-01-12T11:55:06Z</cp:lastPrinted>
  <dcterms:created xsi:type="dcterms:W3CDTF">2020-02-25T09:30:21Z</dcterms:created>
  <dcterms:modified xsi:type="dcterms:W3CDTF">2023-03-01T11:51:30Z</dcterms:modified>
</cp:coreProperties>
</file>